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6" r:id="rId3"/>
    <p:sldId id="290" r:id="rId4"/>
    <p:sldId id="280" r:id="rId5"/>
    <p:sldId id="281" r:id="rId6"/>
    <p:sldId id="309" r:id="rId7"/>
    <p:sldId id="310" r:id="rId8"/>
    <p:sldId id="311" r:id="rId9"/>
    <p:sldId id="285" r:id="rId10"/>
    <p:sldId id="279" r:id="rId11"/>
    <p:sldId id="294" r:id="rId12"/>
    <p:sldId id="312" r:id="rId13"/>
    <p:sldId id="282" r:id="rId14"/>
    <p:sldId id="283" r:id="rId15"/>
    <p:sldId id="264" r:id="rId16"/>
    <p:sldId id="298" r:id="rId17"/>
    <p:sldId id="299" r:id="rId18"/>
    <p:sldId id="284" r:id="rId19"/>
    <p:sldId id="292" r:id="rId20"/>
    <p:sldId id="287" r:id="rId21"/>
    <p:sldId id="288" r:id="rId22"/>
    <p:sldId id="293" r:id="rId23"/>
    <p:sldId id="270" r:id="rId24"/>
    <p:sldId id="271" r:id="rId25"/>
    <p:sldId id="295" r:id="rId26"/>
    <p:sldId id="296" r:id="rId27"/>
    <p:sldId id="297" r:id="rId28"/>
    <p:sldId id="260" r:id="rId29"/>
    <p:sldId id="275" r:id="rId30"/>
    <p:sldId id="301" r:id="rId31"/>
    <p:sldId id="272" r:id="rId32"/>
    <p:sldId id="273" r:id="rId33"/>
    <p:sldId id="274" r:id="rId34"/>
    <p:sldId id="300" r:id="rId35"/>
    <p:sldId id="302" r:id="rId36"/>
    <p:sldId id="303" r:id="rId37"/>
    <p:sldId id="304" r:id="rId38"/>
    <p:sldId id="305" r:id="rId39"/>
    <p:sldId id="277" r:id="rId40"/>
    <p:sldId id="306" r:id="rId41"/>
    <p:sldId id="307" r:id="rId42"/>
    <p:sldId id="30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599" autoAdjust="0"/>
  </p:normalViewPr>
  <p:slideViewPr>
    <p:cSldViewPr>
      <p:cViewPr>
        <p:scale>
          <a:sx n="70" d="100"/>
          <a:sy n="70" d="100"/>
        </p:scale>
        <p:origin x="-196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work\aaj\oped\Treasury\US%20NonAgency%20MBS%20Issuan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Data!$B$85:$B$119</c:f>
              <c:numCache>
                <c:formatCode>mmm\-yy</c:formatCode>
                <c:ptCount val="35"/>
                <c:pt idx="0">
                  <c:v>38720</c:v>
                </c:pt>
                <c:pt idx="1">
                  <c:v>38751</c:v>
                </c:pt>
                <c:pt idx="2">
                  <c:v>38779</c:v>
                </c:pt>
                <c:pt idx="3">
                  <c:v>38810</c:v>
                </c:pt>
                <c:pt idx="4">
                  <c:v>38840</c:v>
                </c:pt>
                <c:pt idx="5">
                  <c:v>38871</c:v>
                </c:pt>
                <c:pt idx="6">
                  <c:v>38901</c:v>
                </c:pt>
                <c:pt idx="7">
                  <c:v>38932</c:v>
                </c:pt>
                <c:pt idx="8">
                  <c:v>38963</c:v>
                </c:pt>
                <c:pt idx="9">
                  <c:v>38993</c:v>
                </c:pt>
                <c:pt idx="10">
                  <c:v>39024</c:v>
                </c:pt>
                <c:pt idx="11">
                  <c:v>39054</c:v>
                </c:pt>
                <c:pt idx="12">
                  <c:v>39085</c:v>
                </c:pt>
                <c:pt idx="13">
                  <c:v>39116</c:v>
                </c:pt>
                <c:pt idx="14">
                  <c:v>39144</c:v>
                </c:pt>
                <c:pt idx="15">
                  <c:v>39175</c:v>
                </c:pt>
                <c:pt idx="16">
                  <c:v>39205</c:v>
                </c:pt>
                <c:pt idx="17">
                  <c:v>39236</c:v>
                </c:pt>
                <c:pt idx="18">
                  <c:v>39266</c:v>
                </c:pt>
                <c:pt idx="19">
                  <c:v>39297</c:v>
                </c:pt>
                <c:pt idx="20">
                  <c:v>39328</c:v>
                </c:pt>
                <c:pt idx="21">
                  <c:v>39358</c:v>
                </c:pt>
                <c:pt idx="22">
                  <c:v>39389</c:v>
                </c:pt>
                <c:pt idx="23">
                  <c:v>39419</c:v>
                </c:pt>
                <c:pt idx="24">
                  <c:v>39450</c:v>
                </c:pt>
                <c:pt idx="25">
                  <c:v>39481</c:v>
                </c:pt>
                <c:pt idx="26">
                  <c:v>39510</c:v>
                </c:pt>
                <c:pt idx="27">
                  <c:v>39541</c:v>
                </c:pt>
                <c:pt idx="28">
                  <c:v>39571</c:v>
                </c:pt>
                <c:pt idx="29">
                  <c:v>39602</c:v>
                </c:pt>
                <c:pt idx="30">
                  <c:v>39632</c:v>
                </c:pt>
                <c:pt idx="31">
                  <c:v>39663</c:v>
                </c:pt>
                <c:pt idx="32">
                  <c:v>39694</c:v>
                </c:pt>
                <c:pt idx="33">
                  <c:v>39724</c:v>
                </c:pt>
                <c:pt idx="34">
                  <c:v>39755</c:v>
                </c:pt>
              </c:numCache>
            </c:numRef>
          </c:cat>
          <c:val>
            <c:numRef>
              <c:f>Data!$C$85:$C$119</c:f>
              <c:numCache>
                <c:formatCode>0.0</c:formatCode>
                <c:ptCount val="35"/>
                <c:pt idx="0">
                  <c:v>36.201225000000001</c:v>
                </c:pt>
                <c:pt idx="1">
                  <c:v>44.601074000000004</c:v>
                </c:pt>
                <c:pt idx="2">
                  <c:v>55.545856000000008</c:v>
                </c:pt>
                <c:pt idx="3">
                  <c:v>51.533087000000002</c:v>
                </c:pt>
                <c:pt idx="4">
                  <c:v>37.553520000000006</c:v>
                </c:pt>
                <c:pt idx="5">
                  <c:v>59.379982999999989</c:v>
                </c:pt>
                <c:pt idx="6">
                  <c:v>41.453331000000006</c:v>
                </c:pt>
                <c:pt idx="7">
                  <c:v>45.670405000000017</c:v>
                </c:pt>
                <c:pt idx="8">
                  <c:v>57.845141000000005</c:v>
                </c:pt>
                <c:pt idx="9">
                  <c:v>49.994626999999994</c:v>
                </c:pt>
                <c:pt idx="10">
                  <c:v>42.390523000000009</c:v>
                </c:pt>
                <c:pt idx="11">
                  <c:v>46.597309000000003</c:v>
                </c:pt>
                <c:pt idx="12">
                  <c:v>43.793665000000011</c:v>
                </c:pt>
                <c:pt idx="13">
                  <c:v>60.992984</c:v>
                </c:pt>
                <c:pt idx="14">
                  <c:v>52.544540000000005</c:v>
                </c:pt>
                <c:pt idx="15">
                  <c:v>41.198354000000073</c:v>
                </c:pt>
                <c:pt idx="16">
                  <c:v>61.198661000000008</c:v>
                </c:pt>
                <c:pt idx="17">
                  <c:v>55.857056999999998</c:v>
                </c:pt>
                <c:pt idx="18">
                  <c:v>36.975304000000001</c:v>
                </c:pt>
                <c:pt idx="19">
                  <c:v>22.827823999999996</c:v>
                </c:pt>
                <c:pt idx="20">
                  <c:v>26.220350999999987</c:v>
                </c:pt>
                <c:pt idx="21">
                  <c:v>16.661171999999997</c:v>
                </c:pt>
                <c:pt idx="22">
                  <c:v>13.748129999999998</c:v>
                </c:pt>
                <c:pt idx="23">
                  <c:v>7.4401800000000007</c:v>
                </c:pt>
                <c:pt idx="24">
                  <c:v>3.6763559999999962</c:v>
                </c:pt>
                <c:pt idx="25">
                  <c:v>3.423781000000004</c:v>
                </c:pt>
                <c:pt idx="26">
                  <c:v>2.2718759999999967</c:v>
                </c:pt>
                <c:pt idx="27">
                  <c:v>2.1232549999999999</c:v>
                </c:pt>
                <c:pt idx="28">
                  <c:v>2.9165499999999946</c:v>
                </c:pt>
                <c:pt idx="29">
                  <c:v>1.2064589999999997</c:v>
                </c:pt>
                <c:pt idx="30">
                  <c:v>0.77533699999999928</c:v>
                </c:pt>
                <c:pt idx="31">
                  <c:v>1.3309249999999977</c:v>
                </c:pt>
                <c:pt idx="32">
                  <c:v>8.8305000000000161E-2</c:v>
                </c:pt>
                <c:pt idx="33">
                  <c:v>0.66235900000000125</c:v>
                </c:pt>
                <c:pt idx="34">
                  <c:v>0</c:v>
                </c:pt>
              </c:numCache>
            </c:numRef>
          </c:val>
        </c:ser>
        <c:axId val="119061120"/>
        <c:axId val="119136640"/>
      </c:barChart>
      <c:dateAx>
        <c:axId val="119061120"/>
        <c:scaling>
          <c:orientation val="minMax"/>
        </c:scaling>
        <c:axPos val="b"/>
        <c:numFmt formatCode="mmm\-yy" sourceLinked="1"/>
        <c:tickLblPos val="nextTo"/>
        <c:crossAx val="119136640"/>
        <c:crosses val="autoZero"/>
        <c:auto val="1"/>
        <c:lblOffset val="100"/>
      </c:dateAx>
      <c:valAx>
        <c:axId val="119136640"/>
        <c:scaling>
          <c:orientation val="minMax"/>
        </c:scaling>
        <c:axPos val="l"/>
        <c:majorGridlines/>
        <c:numFmt formatCode="0.0" sourceLinked="1"/>
        <c:tickLblPos val="nextTo"/>
        <c:crossAx val="11906112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506D-62E3-4DE0-AA36-65FD14558FC6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B242-1699-4538-B3EC-E076451E2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ABB2-E854-4C76-AB24-0339DA9EAEC8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D606-1BBD-4DE7-AD7A-3E7B0D127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0159-4237-421B-B4E1-DD9A4B8806E2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888F-71FD-4220-860D-61A25A2F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CF95-818D-489D-8989-25ABB9F5FCFE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BED4-9ABB-46B5-B08C-B1CE5FC7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F38-01E5-4C86-9255-0F0D1F02B2AF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87B5-7701-486B-A294-986372B55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1E0C-9B9D-4F0C-AA85-A095A13F875A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129C-0E87-42D6-A472-BE33044D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D007-DDC6-4132-97EF-FC013914C475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859A-2167-4569-B1F0-842A0E04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8C13-5159-48F5-8611-24E99A215D96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E260-81AD-4B9B-A5A0-C8CD9F046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8D19-8BE3-4785-A8C5-364944DCD872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5C30-0B89-40C6-B3D6-2EF1C10B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754E-6028-48C6-8A21-B4D0C4D6A079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07DB-D334-43D3-BBCB-3FD3CEEC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B2D8-CFD0-44F2-9B4D-83A0C92B8556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EDD8-C268-4A97-A237-3A05CF49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B77393-AD13-4E02-845F-F574CA3454D5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D7935-C1C2-4E50-99CA-DB9583A9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76366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challenge</a:t>
            </a:r>
            <a:r>
              <a:rPr lang="en-US" sz="2400" b="1" dirty="0" smtClean="0"/>
              <a:t>:</a:t>
            </a:r>
          </a:p>
          <a:p>
            <a:endParaRPr lang="en-US" sz="2400" b="1" dirty="0" smtClean="0"/>
          </a:p>
          <a:p>
            <a:r>
              <a:rPr lang="en-US" dirty="0" smtClean="0"/>
              <a:t>Asset pricing:“bubbles”  “fire sales” “liquidity spirals” “segmented markets” </a:t>
            </a:r>
          </a:p>
          <a:p>
            <a:endParaRPr lang="en-US" dirty="0" smtClean="0"/>
          </a:p>
          <a:p>
            <a:r>
              <a:rPr lang="en-US" dirty="0" smtClean="0"/>
              <a:t>Corporate/macro</a:t>
            </a:r>
            <a:r>
              <a:rPr lang="en-US" dirty="0" smtClean="0"/>
              <a:t>: “financing/capital constraints”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76500"/>
            <a:ext cx="7315199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Home Price-to-Rent: First American, Case-Shiller, FHFA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1524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http://www.deptofnumbers.com/affordability/us/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8888413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01991" cy="228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1371600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Consumption</a:t>
            </a:r>
          </a:p>
          <a:p>
            <a:r>
              <a:rPr lang="en-US" dirty="0" smtClean="0"/>
              <a:t>Habits are one model of time-varying risk premium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8600"/>
            <a:ext cx="684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Frictionless macro asset pricing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 </a:t>
            </a:r>
            <a:r>
              <a:rPr lang="en-US" sz="2400" dirty="0" smtClean="0"/>
              <a:t>useful benchmark or a hopeless anachronism?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181600"/>
            <a:ext cx="480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Investment</a:t>
            </a:r>
            <a:r>
              <a:rPr lang="en-US" dirty="0" smtClean="0"/>
              <a:t>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I/k=f(Q)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7" y="0"/>
            <a:ext cx="78390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285" y="0"/>
            <a:ext cx="7927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6025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prates3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6038"/>
            <a:ext cx="9509125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6705600"/>
            <a:ext cx="705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 nonfinancial fine. “dysfunctional market” or “credit risk premium”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prates4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5" y="-122238"/>
            <a:ext cx="9509125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sis_stock_and_sprea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285" y="0"/>
            <a:ext cx="7927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143000"/>
            <a:ext cx="280076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“Arbitrage</a:t>
            </a:r>
            <a:r>
              <a:rPr lang="en-US" sz="3200" b="1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cake, or the </a:t>
            </a:r>
            <a:r>
              <a:rPr lang="en-US" dirty="0" smtClean="0"/>
              <a:t>frosting?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752600" y="2297113"/>
            <a:ext cx="941388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352800" y="5562600"/>
            <a:ext cx="941388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68813" y="2297113"/>
            <a:ext cx="94138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132013" y="1535113"/>
            <a:ext cx="687387" cy="534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0" y="1001713"/>
            <a:ext cx="1600200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Security class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790407" y="1839119"/>
            <a:ext cx="6096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933700" y="1573213"/>
            <a:ext cx="685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951413" y="1535113"/>
            <a:ext cx="687387" cy="534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11813" y="2297113"/>
            <a:ext cx="94138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678613" y="2297113"/>
            <a:ext cx="94138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591300" y="1497013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030413" y="5573713"/>
            <a:ext cx="94138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944813" y="2297113"/>
            <a:ext cx="94138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657600" y="1535113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2635250" y="4583113"/>
            <a:ext cx="1403350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Intermediary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590800" y="51816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352800" y="51816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3502025" y="5116513"/>
            <a:ext cx="84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“Debt”</a:t>
            </a:r>
          </a:p>
        </p:txBody>
      </p:sp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1849438" y="5116513"/>
            <a:ext cx="969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“Equity”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52800" y="4267200"/>
            <a:ext cx="685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8"/>
          <p:cNvSpPr txBox="1">
            <a:spLocks noChangeArrowheads="1"/>
          </p:cNvSpPr>
          <p:nvPr/>
        </p:nvSpPr>
        <p:spPr bwMode="auto">
          <a:xfrm>
            <a:off x="5257800" y="4572000"/>
            <a:ext cx="1403350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Intermediary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257800" y="42672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7"/>
          <p:cNvSpPr txBox="1">
            <a:spLocks noChangeArrowheads="1"/>
          </p:cNvSpPr>
          <p:nvPr/>
        </p:nvSpPr>
        <p:spPr bwMode="auto">
          <a:xfrm>
            <a:off x="4051300" y="1535113"/>
            <a:ext cx="29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543300" y="6057900"/>
            <a:ext cx="228600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4600" y="6019800"/>
            <a:ext cx="304800" cy="228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143000" y="3962400"/>
            <a:ext cx="2557463" cy="1752600"/>
          </a:xfrm>
          <a:custGeom>
            <a:avLst/>
            <a:gdLst>
              <a:gd name="connsiteX0" fmla="*/ 668356 w 2100549"/>
              <a:gd name="connsiteY0" fmla="*/ 1983037 h 1983037"/>
              <a:gd name="connsiteX1" fmla="*/ 238699 w 2100549"/>
              <a:gd name="connsiteY1" fmla="*/ 1024569 h 1983037"/>
              <a:gd name="connsiteX2" fmla="*/ 2100549 w 2100549"/>
              <a:gd name="connsiteY2" fmla="*/ 0 h 198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549" h="1983037">
                <a:moveTo>
                  <a:pt x="668356" y="1983037"/>
                </a:moveTo>
                <a:cubicBezTo>
                  <a:pt x="334178" y="1669056"/>
                  <a:pt x="0" y="1355075"/>
                  <a:pt x="238699" y="1024569"/>
                </a:cubicBezTo>
                <a:cubicBezTo>
                  <a:pt x="477398" y="694063"/>
                  <a:pt x="1288973" y="347031"/>
                  <a:pt x="2100549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66"/>
          <p:cNvSpPr txBox="1">
            <a:spLocks noChangeArrowheads="1"/>
          </p:cNvSpPr>
          <p:nvPr/>
        </p:nvSpPr>
        <p:spPr bwMode="auto">
          <a:xfrm>
            <a:off x="1079500" y="4876800"/>
            <a:ext cx="29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9" name="TextBox 67"/>
          <p:cNvSpPr txBox="1">
            <a:spLocks noChangeArrowheads="1"/>
          </p:cNvSpPr>
          <p:nvPr/>
        </p:nvSpPr>
        <p:spPr bwMode="auto">
          <a:xfrm>
            <a:off x="2530475" y="6248400"/>
            <a:ext cx="1355725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Other assets</a:t>
            </a:r>
          </a:p>
        </p:txBody>
      </p:sp>
      <p:sp>
        <p:nvSpPr>
          <p:cNvPr id="30" name="TextBox 68"/>
          <p:cNvSpPr txBox="1">
            <a:spLocks noChangeArrowheads="1"/>
          </p:cNvSpPr>
          <p:nvPr/>
        </p:nvSpPr>
        <p:spPr bwMode="auto">
          <a:xfrm>
            <a:off x="3581400" y="304800"/>
            <a:ext cx="208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Segmented markets</a:t>
            </a:r>
          </a:p>
        </p:txBody>
      </p:sp>
      <p:sp>
        <p:nvSpPr>
          <p:cNvPr id="31" name="TextBox 69"/>
          <p:cNvSpPr txBox="1">
            <a:spLocks noChangeArrowheads="1"/>
          </p:cNvSpPr>
          <p:nvPr/>
        </p:nvSpPr>
        <p:spPr bwMode="auto">
          <a:xfrm>
            <a:off x="3489325" y="336391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Intermediated markets</a:t>
            </a:r>
          </a:p>
        </p:txBody>
      </p:sp>
      <p:sp>
        <p:nvSpPr>
          <p:cNvPr id="32" name="TextBox 70"/>
          <p:cNvSpPr txBox="1">
            <a:spLocks noChangeArrowheads="1"/>
          </p:cNvSpPr>
          <p:nvPr/>
        </p:nvSpPr>
        <p:spPr bwMode="auto">
          <a:xfrm>
            <a:off x="5181600" y="1001713"/>
            <a:ext cx="1600200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Security class</a:t>
            </a:r>
          </a:p>
        </p:txBody>
      </p:sp>
      <p:sp>
        <p:nvSpPr>
          <p:cNvPr id="33" name="TextBox 71"/>
          <p:cNvSpPr txBox="1">
            <a:spLocks noChangeArrowheads="1"/>
          </p:cNvSpPr>
          <p:nvPr/>
        </p:nvSpPr>
        <p:spPr bwMode="auto">
          <a:xfrm>
            <a:off x="3886200" y="3810000"/>
            <a:ext cx="1600200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Security class</a:t>
            </a:r>
          </a:p>
        </p:txBody>
      </p:sp>
      <p:sp>
        <p:nvSpPr>
          <p:cNvPr id="34" name="TextBox 79"/>
          <p:cNvSpPr txBox="1">
            <a:spLocks noChangeArrowheads="1"/>
          </p:cNvSpPr>
          <p:nvPr/>
        </p:nvSpPr>
        <p:spPr bwMode="auto">
          <a:xfrm>
            <a:off x="6248400" y="5573713"/>
            <a:ext cx="941388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sp>
        <p:nvSpPr>
          <p:cNvPr id="35" name="TextBox 80"/>
          <p:cNvSpPr txBox="1">
            <a:spLocks noChangeArrowheads="1"/>
          </p:cNvSpPr>
          <p:nvPr/>
        </p:nvSpPr>
        <p:spPr bwMode="auto">
          <a:xfrm>
            <a:off x="4926013" y="5586413"/>
            <a:ext cx="941387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Investor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5486400" y="5192713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6248400" y="5192713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3"/>
          <p:cNvSpPr txBox="1">
            <a:spLocks noChangeArrowheads="1"/>
          </p:cNvSpPr>
          <p:nvPr/>
        </p:nvSpPr>
        <p:spPr bwMode="auto">
          <a:xfrm>
            <a:off x="6397625" y="5129213"/>
            <a:ext cx="841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“Debt”</a:t>
            </a:r>
          </a:p>
        </p:txBody>
      </p:sp>
      <p:sp>
        <p:nvSpPr>
          <p:cNvPr id="39" name="TextBox 84"/>
          <p:cNvSpPr txBox="1">
            <a:spLocks noChangeArrowheads="1"/>
          </p:cNvSpPr>
          <p:nvPr/>
        </p:nvSpPr>
        <p:spPr bwMode="auto">
          <a:xfrm>
            <a:off x="4745038" y="5129213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“Equity”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438900" y="6069013"/>
            <a:ext cx="228600" cy="152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10200" y="6030913"/>
            <a:ext cx="304800" cy="228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7"/>
          <p:cNvSpPr txBox="1">
            <a:spLocks noChangeArrowheads="1"/>
          </p:cNvSpPr>
          <p:nvPr/>
        </p:nvSpPr>
        <p:spPr bwMode="auto">
          <a:xfrm>
            <a:off x="5426075" y="6259513"/>
            <a:ext cx="1355725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Other assets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968" y="381000"/>
            <a:ext cx="6656832" cy="59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4770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Fontana (2010)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68096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4458" y="64770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Fontana 2010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38130"/>
            <a:ext cx="8427530" cy="52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63246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Baba and Packer 2008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2400"/>
            <a:ext cx="8836025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6025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39225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Banks, credit channel, financial frictions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515938" y="2741612"/>
            <a:ext cx="2743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887538" y="4113213"/>
            <a:ext cx="38274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2570163" y="1674813"/>
            <a:ext cx="2670175" cy="1960562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60663" y="1743075"/>
            <a:ext cx="2595562" cy="1901825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973138" y="1446213"/>
            <a:ext cx="908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Interest</a:t>
            </a:r>
          </a:p>
          <a:p>
            <a:r>
              <a:rPr lang="en-US">
                <a:latin typeface="Calibri" pitchFamily="34" charset="0"/>
              </a:rPr>
              <a:t>rate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341938" y="1511300"/>
            <a:ext cx="1681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Supply (savings)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34000" y="3429000"/>
            <a:ext cx="332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Demand (investment, mortgages)</a:t>
            </a:r>
          </a:p>
        </p:txBody>
      </p:sp>
      <p:sp>
        <p:nvSpPr>
          <p:cNvPr id="9" name="Oval 8"/>
          <p:cNvSpPr/>
          <p:nvPr/>
        </p:nvSpPr>
        <p:spPr>
          <a:xfrm>
            <a:off x="3119438" y="22240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03238" y="238125"/>
            <a:ext cx="84121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 credit crunch: Banking </a:t>
            </a:r>
            <a:r>
              <a:rPr lang="en-US" sz="2800" i="1">
                <a:latin typeface="Calibri" pitchFamily="34" charset="0"/>
              </a:rPr>
              <a:t>system </a:t>
            </a:r>
            <a:r>
              <a:rPr lang="en-US" sz="2800">
                <a:latin typeface="Calibri" pitchFamily="34" charset="0"/>
              </a:rPr>
              <a:t>cannot make </a:t>
            </a:r>
            <a:r>
              <a:rPr lang="en-US" sz="2800" i="1">
                <a:latin typeface="Calibri" pitchFamily="34" charset="0"/>
              </a:rPr>
              <a:t>new </a:t>
            </a:r>
            <a:r>
              <a:rPr lang="en-US" sz="2800">
                <a:latin typeface="Calibri" pitchFamily="34" charset="0"/>
              </a:rPr>
              <a:t>loans.</a:t>
            </a:r>
            <a:endParaRPr lang="en-US" sz="2800" i="1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52775" y="34353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75832" y="3606006"/>
            <a:ext cx="990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78138" y="3795712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335338" y="4178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2801938" y="2297113"/>
            <a:ext cx="350837" cy="11430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48113" y="30591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1965325" y="2286000"/>
            <a:ext cx="911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</a:t>
            </a:r>
          </a:p>
          <a:p>
            <a:r>
              <a:rPr lang="en-US">
                <a:latin typeface="Calibri" pitchFamily="34" charset="0"/>
              </a:rPr>
              <a:t>Doesn’t</a:t>
            </a:r>
          </a:p>
          <a:p>
            <a:r>
              <a:rPr lang="en-US">
                <a:latin typeface="Calibri" pitchFamily="34" charset="0"/>
              </a:rPr>
              <a:t>Work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5967413" y="397351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Loans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632869" y="2878931"/>
            <a:ext cx="1066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ject 4"/>
          <p:cNvPicPr>
            <a:picLocks noChangeAspect="1" noChangeArrowheads="1"/>
          </p:cNvPicPr>
          <p:nvPr/>
        </p:nvPicPr>
        <p:blipFill>
          <a:blip r:embed="rId2" cstate="print"/>
          <a:srcRect b="-697"/>
          <a:stretch>
            <a:fillRect/>
          </a:stretch>
        </p:blipFill>
        <p:spPr bwMode="auto">
          <a:xfrm>
            <a:off x="1365250" y="5257800"/>
            <a:ext cx="5949950" cy="1319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4419600" y="4724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4430" y="4800600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Capital requirement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923132" y="3364706"/>
            <a:ext cx="2743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95525" y="4735513"/>
            <a:ext cx="396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978150" y="2297113"/>
            <a:ext cx="2670175" cy="1960562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38600" y="1612900"/>
            <a:ext cx="1724025" cy="2592388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447800" y="2222500"/>
            <a:ext cx="90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Interest</a:t>
            </a:r>
          </a:p>
          <a:p>
            <a:r>
              <a:rPr lang="en-US">
                <a:latin typeface="Calibri" pitchFamily="34" charset="0"/>
              </a:rPr>
              <a:t>rate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029325" y="4737100"/>
            <a:ext cx="75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Loans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5562600" y="2146300"/>
            <a:ext cx="1379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Supply</a:t>
            </a:r>
          </a:p>
          <a:p>
            <a:r>
              <a:rPr lang="en-US">
                <a:latin typeface="Calibri" pitchFamily="34" charset="0"/>
              </a:rPr>
              <a:t>Of risky debt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715000" y="38989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Demand</a:t>
            </a:r>
          </a:p>
        </p:txBody>
      </p:sp>
      <p:sp>
        <p:nvSpPr>
          <p:cNvPr id="12" name="Oval 11"/>
          <p:cNvSpPr/>
          <p:nvPr/>
        </p:nvSpPr>
        <p:spPr>
          <a:xfrm>
            <a:off x="4776788" y="333057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35225" y="1625600"/>
            <a:ext cx="2670175" cy="1960563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800600" y="24511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373563" y="25130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8" name="TextBox 20"/>
          <p:cNvSpPr txBox="1">
            <a:spLocks noChangeArrowheads="1"/>
          </p:cNvSpPr>
          <p:nvPr/>
        </p:nvSpPr>
        <p:spPr bwMode="auto">
          <a:xfrm>
            <a:off x="2984500" y="1636713"/>
            <a:ext cx="1841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Calibri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3810000" y="4584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</p:cNvCxnSpPr>
          <p:nvPr/>
        </p:nvCxnSpPr>
        <p:spPr>
          <a:xfrm rot="5400000">
            <a:off x="4129088" y="4038600"/>
            <a:ext cx="1331912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926556" y="4042569"/>
            <a:ext cx="138588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3121025" y="2514600"/>
            <a:ext cx="2593975" cy="1903413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3581400" y="23622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38"/>
          <p:cNvSpPr txBox="1">
            <a:spLocks noChangeArrowheads="1"/>
          </p:cNvSpPr>
          <p:nvPr/>
        </p:nvSpPr>
        <p:spPr bwMode="auto">
          <a:xfrm>
            <a:off x="1219200" y="5476875"/>
            <a:ext cx="502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A fall in loans need not mean a credit crunch</a:t>
            </a:r>
          </a:p>
        </p:txBody>
      </p:sp>
      <p:sp>
        <p:nvSpPr>
          <p:cNvPr id="39" name="Oval 38"/>
          <p:cNvSpPr/>
          <p:nvPr/>
        </p:nvSpPr>
        <p:spPr>
          <a:xfrm>
            <a:off x="3609975" y="31242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6" name="TextBox 48"/>
          <p:cNvSpPr txBox="1">
            <a:spLocks noChangeArrowheads="1"/>
          </p:cNvSpPr>
          <p:nvPr/>
        </p:nvSpPr>
        <p:spPr bwMode="auto">
          <a:xfrm>
            <a:off x="1754188" y="304800"/>
            <a:ext cx="487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View 3: Investor Fear + Recession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162719" y="1588294"/>
            <a:ext cx="15017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14400" y="2338388"/>
            <a:ext cx="2743200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100138" y="914400"/>
            <a:ext cx="1719262" cy="1238250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95400" y="609600"/>
            <a:ext cx="2133600" cy="1676400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49288" y="1044575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9144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93838" y="20224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13" idx="3"/>
          </p:cNvCxnSpPr>
          <p:nvPr/>
        </p:nvCxnSpPr>
        <p:spPr>
          <a:xfrm rot="5400000">
            <a:off x="1824831" y="2024857"/>
            <a:ext cx="62388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16200000" flipH="1">
            <a:off x="1389063" y="2195513"/>
            <a:ext cx="258762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524000" y="240347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1219200" y="914400"/>
            <a:ext cx="304800" cy="1143000"/>
          </a:xfrm>
          <a:prstGeom prst="leftBrace">
            <a:avLst>
              <a:gd name="adj1" fmla="val 21908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16764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962819" y="1496219"/>
            <a:ext cx="1108075" cy="14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30"/>
          <p:cNvSpPr txBox="1">
            <a:spLocks noChangeArrowheads="1"/>
          </p:cNvSpPr>
          <p:nvPr/>
        </p:nvSpPr>
        <p:spPr bwMode="auto">
          <a:xfrm>
            <a:off x="2286000" y="229235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Loan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4358481" y="1585119"/>
            <a:ext cx="1501775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4925" y="2338388"/>
            <a:ext cx="2809875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300663" y="914400"/>
            <a:ext cx="2090737" cy="1238250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0725" y="892175"/>
            <a:ext cx="1066800" cy="1371600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56" name="TextBox 35"/>
          <p:cNvSpPr txBox="1">
            <a:spLocks noChangeArrowheads="1"/>
          </p:cNvSpPr>
          <p:nvPr/>
        </p:nvSpPr>
        <p:spPr bwMode="auto">
          <a:xfrm>
            <a:off x="4849813" y="1044575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015832" y="2094706"/>
            <a:ext cx="53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1" idx="4"/>
          </p:cNvCxnSpPr>
          <p:nvPr/>
        </p:nvCxnSpPr>
        <p:spPr>
          <a:xfrm rot="5400000">
            <a:off x="5131595" y="1964531"/>
            <a:ext cx="7223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562600" y="243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272213" y="18081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61" name="TextBox 44"/>
          <p:cNvSpPr txBox="1">
            <a:spLocks noChangeArrowheads="1"/>
          </p:cNvSpPr>
          <p:nvPr/>
        </p:nvSpPr>
        <p:spPr bwMode="auto">
          <a:xfrm>
            <a:off x="6486525" y="229235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Loan</a:t>
            </a:r>
          </a:p>
        </p:txBody>
      </p:sp>
      <p:sp>
        <p:nvSpPr>
          <p:cNvPr id="26" name="Freeform 25"/>
          <p:cNvSpPr/>
          <p:nvPr/>
        </p:nvSpPr>
        <p:spPr>
          <a:xfrm>
            <a:off x="5191125" y="762000"/>
            <a:ext cx="1514475" cy="892175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191125" y="1273175"/>
            <a:ext cx="1620838" cy="990600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88050" y="13589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70525" y="15589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838200" y="4186238"/>
          <a:ext cx="7391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Mortgage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06/Q1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07/Q1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08/Q1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08/Q2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08/Q3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08/Q4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24" name="TextBox 49"/>
          <p:cNvSpPr txBox="1">
            <a:spLocks noChangeArrowheads="1"/>
          </p:cNvSpPr>
          <p:nvPr/>
        </p:nvSpPr>
        <p:spPr bwMode="auto">
          <a:xfrm>
            <a:off x="3187700" y="304800"/>
            <a:ext cx="290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Flow of new lending</a:t>
            </a:r>
          </a:p>
        </p:txBody>
      </p:sp>
      <p:sp>
        <p:nvSpPr>
          <p:cNvPr id="14425" name="TextBox 52"/>
          <p:cNvSpPr txBox="1">
            <a:spLocks noChangeArrowheads="1"/>
          </p:cNvSpPr>
          <p:nvPr/>
        </p:nvSpPr>
        <p:spPr bwMode="auto">
          <a:xfrm>
            <a:off x="609600" y="2514600"/>
            <a:ext cx="3787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Broken </a:t>
            </a:r>
            <a:r>
              <a:rPr lang="en-US" dirty="0" smtClean="0"/>
              <a:t>intermediary</a:t>
            </a:r>
            <a:r>
              <a:rPr lang="en-US" i="1" dirty="0" smtClean="0"/>
              <a:t> system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Banks or securitized debt markets?</a:t>
            </a:r>
          </a:p>
        </p:txBody>
      </p:sp>
      <p:sp>
        <p:nvSpPr>
          <p:cNvPr id="14426" name="TextBox 53"/>
          <p:cNvSpPr txBox="1">
            <a:spLocks noChangeArrowheads="1"/>
          </p:cNvSpPr>
          <p:nvPr/>
        </p:nvSpPr>
        <p:spPr bwMode="auto">
          <a:xfrm>
            <a:off x="4899025" y="2590800"/>
            <a:ext cx="3787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Higher risk aversion, less demand</a:t>
            </a:r>
            <a:r>
              <a:rPr lang="en-US" dirty="0" smtClean="0"/>
              <a:t>?</a:t>
            </a:r>
          </a:p>
          <a:p>
            <a:r>
              <a:rPr lang="en-US" dirty="0" smtClean="0"/>
              <a:t>Banks or securitized debt markets?</a:t>
            </a:r>
            <a:endParaRPr lang="en-US" dirty="0"/>
          </a:p>
        </p:txBody>
      </p:sp>
      <p:sp>
        <p:nvSpPr>
          <p:cNvPr id="14427" name="TextBox 54"/>
          <p:cNvSpPr txBox="1">
            <a:spLocks noChangeArrowheads="1"/>
          </p:cNvSpPr>
          <p:nvPr/>
        </p:nvSpPr>
        <p:spPr bwMode="auto">
          <a:xfrm>
            <a:off x="1528668" y="3744913"/>
            <a:ext cx="5660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Borrowing </a:t>
            </a:r>
            <a:r>
              <a:rPr lang="en-US" dirty="0" smtClean="0"/>
              <a:t>Does Decline, a lot! Flow </a:t>
            </a:r>
            <a:r>
              <a:rPr lang="en-US" dirty="0"/>
              <a:t>of funds ($billion)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aph: Total Loans and Leases at Commercial B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01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057400"/>
            <a:ext cx="22621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Bubbles: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dirty="0" smtClean="0"/>
              <a:t>Definitions and facts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001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ph: Consumer (Individual) Loans at All Commercial B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619125"/>
            <a:ext cx="9001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ph: Commercial and Industrial Loans at All Commercial B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42925"/>
            <a:ext cx="9001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: Real Estate Loans at All Commercial B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66725"/>
            <a:ext cx="9001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685802"/>
            <a:ext cx="8401050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FRBH8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22238"/>
            <a:ext cx="877887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0" y="76200"/>
          <a:ext cx="5029200" cy="6705609"/>
        </p:xfrm>
        <a:graphic>
          <a:graphicData uri="http://schemas.openxmlformats.org/drawingml/2006/table">
            <a:tbl>
              <a:tblPr/>
              <a:tblGrid>
                <a:gridCol w="2667000"/>
                <a:gridCol w="1295400"/>
                <a:gridCol w="1066800"/>
              </a:tblGrid>
              <a:tr h="38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Firm       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Writedown &amp; Loss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Capital Raised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Citigroup Inc.*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Wachovia Corporation*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Merrill Lynch &amp; Co.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 Mutual Inc.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UBS AG        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HSBC Holdings Plc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Bank of America Corp.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JPMorgan Chase &amp; Co.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Morgan Stanley*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IKB Deutsche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Industriebank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AG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Royal Bank of Scotland Group Plc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Lehman Brothers Holdings Inc.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Credit Suisse Group AG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Deutsche Bank AG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Wells Fargo &amp; Company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Credit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Agricole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S.A.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Barclays Plc  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Canadian Imperial Bank of Commerce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Fortis*       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Bayerische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Landesbank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HBOS Plc      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Groep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N.V.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Societe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Generale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Mizuho Financial Group Inc.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National City Corp.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Natixis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Indymac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Bancorp Inc     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Goldman Sachs Group Inc.            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……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590.8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434.2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960" name="TextBox 5"/>
          <p:cNvSpPr txBox="1">
            <a:spLocks noChangeArrowheads="1"/>
          </p:cNvSpPr>
          <p:nvPr/>
        </p:nvSpPr>
        <p:spPr bwMode="auto">
          <a:xfrm>
            <a:off x="76200" y="1143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Banks Can And Do Raise Capital!</a:t>
            </a:r>
          </a:p>
          <a:p>
            <a:r>
              <a:rPr lang="en-US" sz="1200"/>
              <a:t>(source: Bloomberg.com)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mac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667000" y="620713"/>
            <a:ext cx="3935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Banks Can and Do Raise Capital</a:t>
            </a:r>
          </a:p>
          <a:p>
            <a:r>
              <a:rPr lang="en-US" sz="1200"/>
              <a:t>Source :Anil Kashyap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914400" y="6138863"/>
            <a:ext cx="2727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Includes Treasury Purchase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830388" y="57912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325646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i="1" dirty="0" smtClean="0">
                <a:ea typeface="Calibri" pitchFamily="34" charset="0"/>
                <a:cs typeface="Times New Roman" pitchFamily="18" charset="0"/>
              </a:rPr>
              <a:t>Want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 to lend but can’t? Vs. no good borrowers, higher r?</a:t>
            </a:r>
          </a:p>
          <a:p>
            <a:pPr eaLnBrk="0" hangingPunct="0">
              <a:buFontTx/>
              <a:buChar char="•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Little 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decline in </a:t>
            </a:r>
            <a:r>
              <a:rPr lang="en-US" sz="2400" i="1" dirty="0">
                <a:ea typeface="Calibri" pitchFamily="34" charset="0"/>
                <a:cs typeface="Times New Roman" pitchFamily="18" charset="0"/>
              </a:rPr>
              <a:t>banking system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 lending. 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Banks can and do raise equity.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Banks can and do fail / get taken over.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Treasury purchase/debt guarantee did not stop it in tracks. 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“Recapitalized banks”  pay dividends, buy other banks.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High risk premiums in nonfinancial, non-intermediated assets.</a:t>
            </a:r>
          </a:p>
          <a:p>
            <a:pPr eaLnBrk="0" hangingPunct="0">
              <a:buFontTx/>
              <a:buChar char="•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So…why is borrowing so much lower? 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09600" y="71438"/>
            <a:ext cx="7316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Summary: Bank constraint vs. Credit market </a:t>
            </a:r>
          </a:p>
          <a:p>
            <a:r>
              <a:rPr lang="en-US" sz="2800"/>
              <a:t>Or risk premium view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56432" y="1843881"/>
            <a:ext cx="1295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04925" y="2490788"/>
            <a:ext cx="18462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490663" y="1336675"/>
            <a:ext cx="1544637" cy="968375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63700" y="1273175"/>
            <a:ext cx="1622425" cy="990600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1039813" y="1196975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1900238" y="14843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84363" y="21748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180432" y="2224881"/>
            <a:ext cx="53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</p:cNvCxnSpPr>
          <p:nvPr/>
        </p:nvCxnSpPr>
        <p:spPr>
          <a:xfrm rot="16200000" flipH="1">
            <a:off x="1779588" y="2347913"/>
            <a:ext cx="258762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914525" y="255587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1609725" y="1501775"/>
            <a:ext cx="304800" cy="685800"/>
          </a:xfrm>
          <a:prstGeom prst="leftBrace">
            <a:avLst>
              <a:gd name="adj1" fmla="val 21908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00300" y="19335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>
            <a:stCxn id="10" idx="4"/>
          </p:cNvCxnSpPr>
          <p:nvPr/>
        </p:nvCxnSpPr>
        <p:spPr>
          <a:xfrm rot="5400000">
            <a:off x="1601788" y="1849437"/>
            <a:ext cx="641350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3" name="TextBox 30"/>
          <p:cNvSpPr txBox="1">
            <a:spLocks noChangeArrowheads="1"/>
          </p:cNvSpPr>
          <p:nvPr/>
        </p:nvSpPr>
        <p:spPr bwMode="auto">
          <a:xfrm>
            <a:off x="2676525" y="244475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Loan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161632" y="1843881"/>
            <a:ext cx="1295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10125" y="2490788"/>
            <a:ext cx="18462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995863" y="1336675"/>
            <a:ext cx="1544637" cy="968375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495925" y="1044575"/>
            <a:ext cx="1066800" cy="1371600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58" name="TextBox 35"/>
          <p:cNvSpPr txBox="1">
            <a:spLocks noChangeArrowheads="1"/>
          </p:cNvSpPr>
          <p:nvPr/>
        </p:nvSpPr>
        <p:spPr bwMode="auto">
          <a:xfrm>
            <a:off x="4545013" y="1196975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5685632" y="2224881"/>
            <a:ext cx="53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284788" y="2347913"/>
            <a:ext cx="258762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5419725" y="255587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918200" y="19192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63" name="TextBox 44"/>
          <p:cNvSpPr txBox="1">
            <a:spLocks noChangeArrowheads="1"/>
          </p:cNvSpPr>
          <p:nvPr/>
        </p:nvSpPr>
        <p:spPr bwMode="auto">
          <a:xfrm>
            <a:off x="6181725" y="244475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Loan</a:t>
            </a:r>
          </a:p>
        </p:txBody>
      </p:sp>
      <p:sp>
        <p:nvSpPr>
          <p:cNvPr id="46" name="Freeform 45"/>
          <p:cNvSpPr/>
          <p:nvPr/>
        </p:nvSpPr>
        <p:spPr>
          <a:xfrm>
            <a:off x="4886325" y="838200"/>
            <a:ext cx="1544638" cy="968375"/>
          </a:xfrm>
          <a:custGeom>
            <a:avLst/>
            <a:gdLst>
              <a:gd name="connsiteX0" fmla="*/ 0 w 2594344"/>
              <a:gd name="connsiteY0" fmla="*/ 1807535 h 1807535"/>
              <a:gd name="connsiteX1" fmla="*/ 1408814 w 2594344"/>
              <a:gd name="connsiteY1" fmla="*/ 1265274 h 1807535"/>
              <a:gd name="connsiteX2" fmla="*/ 2594344 w 2594344"/>
              <a:gd name="connsiteY2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807535">
                <a:moveTo>
                  <a:pt x="0" y="1807535"/>
                </a:moveTo>
                <a:cubicBezTo>
                  <a:pt x="488211" y="1687032"/>
                  <a:pt x="976423" y="1566530"/>
                  <a:pt x="1408814" y="1265274"/>
                </a:cubicBezTo>
                <a:cubicBezTo>
                  <a:pt x="1841205" y="964018"/>
                  <a:pt x="2217774" y="482009"/>
                  <a:pt x="2594344" y="0"/>
                </a:cubicBezTo>
              </a:path>
            </a:pathLst>
          </a:cu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5915025" y="1463675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4886325" y="1425575"/>
            <a:ext cx="1620838" cy="990600"/>
          </a:xfrm>
          <a:custGeom>
            <a:avLst/>
            <a:gdLst>
              <a:gd name="connsiteX0" fmla="*/ 0 w 2594344"/>
              <a:gd name="connsiteY0" fmla="*/ 0 h 1903227"/>
              <a:gd name="connsiteX1" fmla="*/ 1169581 w 2594344"/>
              <a:gd name="connsiteY1" fmla="*/ 1297172 h 1903227"/>
              <a:gd name="connsiteX2" fmla="*/ 2594344 w 2594344"/>
              <a:gd name="connsiteY2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344" h="1903227">
                <a:moveTo>
                  <a:pt x="0" y="0"/>
                </a:moveTo>
                <a:cubicBezTo>
                  <a:pt x="368595" y="489984"/>
                  <a:pt x="737190" y="979968"/>
                  <a:pt x="1169581" y="1297172"/>
                </a:cubicBezTo>
                <a:cubicBezTo>
                  <a:pt x="1601972" y="1614376"/>
                  <a:pt x="2341821" y="1800446"/>
                  <a:pt x="2594344" y="190322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5191125" y="1349375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683250" y="15113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65725" y="17113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990600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509713" y="381000"/>
            <a:ext cx="588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US Non-Agency MBS Issuance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_retur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727" y="195983"/>
            <a:ext cx="7218073" cy="620481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ph of CP Outstandings: Weekly Wednesday, Seasonally Adjusted, Date vs. Billions of Dolla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28600"/>
            <a:ext cx="90805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ject 4"/>
          <p:cNvPicPr>
            <a:picLocks noChangeAspect="1" noChangeArrowheads="1"/>
          </p:cNvPicPr>
          <p:nvPr/>
        </p:nvPicPr>
        <p:blipFill>
          <a:blip r:embed="rId2" cstate="print"/>
          <a:srcRect b="-697"/>
          <a:stretch>
            <a:fillRect/>
          </a:stretch>
        </p:blipFill>
        <p:spPr bwMode="auto">
          <a:xfrm>
            <a:off x="0" y="0"/>
            <a:ext cx="5949950" cy="1319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3" name="Object 2"/>
          <p:cNvPicPr>
            <a:picLocks noChangeAspect="1" noChangeArrowheads="1"/>
          </p:cNvPicPr>
          <p:nvPr/>
        </p:nvPicPr>
        <p:blipFill>
          <a:blip r:embed="rId3" cstate="print"/>
          <a:srcRect t="-769" b="-385"/>
          <a:stretch>
            <a:fillRect/>
          </a:stretch>
        </p:blipFill>
        <p:spPr bwMode="auto">
          <a:xfrm>
            <a:off x="1752600" y="1524000"/>
            <a:ext cx="5949950" cy="2405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23825" y="2057400"/>
            <a:ext cx="35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85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2006: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743200" y="5334000"/>
            <a:ext cx="1219200" cy="7620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ject 2"/>
          <p:cNvPicPr>
            <a:picLocks noChangeAspect="1" noChangeArrowheads="1"/>
          </p:cNvPicPr>
          <p:nvPr/>
        </p:nvPicPr>
        <p:blipFill>
          <a:blip r:embed="rId3" cstate="print"/>
          <a:srcRect t="-769" b="-385"/>
          <a:stretch>
            <a:fillRect/>
          </a:stretch>
        </p:blipFill>
        <p:spPr bwMode="auto">
          <a:xfrm>
            <a:off x="304800" y="4376737"/>
            <a:ext cx="5949950" cy="2405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3048000" y="5257800"/>
            <a:ext cx="838200" cy="8382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00" y="5410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_d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001" y="272183"/>
            <a:ext cx="7286599" cy="62048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433513"/>
            <a:ext cx="72104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1143000"/>
            <a:ext cx="8562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_horizon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176" y="7320"/>
            <a:ext cx="7401824" cy="57076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943600"/>
            <a:ext cx="403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and_D_views_Lec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65" y="401190"/>
            <a:ext cx="8067035" cy="5342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599</Words>
  <Application>Microsoft Office PowerPoint</Application>
  <PresentationFormat>On-screen Show (4:3)</PresentationFormat>
  <Paragraphs>235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H. Cochrane</dc:creator>
  <cp:lastModifiedBy>fjcochra</cp:lastModifiedBy>
  <cp:revision>97</cp:revision>
  <dcterms:created xsi:type="dcterms:W3CDTF">2009-03-18T18:48:41Z</dcterms:created>
  <dcterms:modified xsi:type="dcterms:W3CDTF">2010-09-02T20:29:52Z</dcterms:modified>
</cp:coreProperties>
</file>